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9" r:id="rId6"/>
    <p:sldId id="286" r:id="rId7"/>
    <p:sldId id="260" r:id="rId8"/>
    <p:sldId id="261" r:id="rId9"/>
    <p:sldId id="262" r:id="rId10"/>
    <p:sldId id="263" r:id="rId11"/>
    <p:sldId id="264" r:id="rId12"/>
    <p:sldId id="287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1" r:id="rId21"/>
    <p:sldId id="272" r:id="rId22"/>
    <p:sldId id="273" r:id="rId23"/>
    <p:sldId id="275" r:id="rId24"/>
    <p:sldId id="276" r:id="rId25"/>
    <p:sldId id="280" r:id="rId26"/>
    <p:sldId id="277" r:id="rId27"/>
    <p:sldId id="278" r:id="rId28"/>
    <p:sldId id="288" r:id="rId29"/>
    <p:sldId id="281" r:id="rId30"/>
    <p:sldId id="282" r:id="rId31"/>
    <p:sldId id="283" r:id="rId32"/>
    <p:sldId id="284" r:id="rId33"/>
    <p:sldId id="289" r:id="rId34"/>
    <p:sldId id="285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05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81FC9-EEB2-4412-AC71-00108A43977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83325-680D-43E9-B4FF-6534A5468D2C}">
      <dgm:prSet/>
      <dgm:spPr/>
      <dgm:t>
        <a:bodyPr/>
        <a:lstStyle/>
        <a:p>
          <a:pPr>
            <a:defRPr b="1"/>
          </a:pPr>
          <a:r>
            <a:rPr lang="en-US"/>
            <a:t>Collection factory method:</a:t>
          </a:r>
        </a:p>
      </dgm:t>
    </dgm:pt>
    <dgm:pt modelId="{ADB6017A-71FB-4737-BDF9-A744669C262B}" type="parTrans" cxnId="{2BA730EA-2BD4-4088-8054-9CC714818593}">
      <dgm:prSet/>
      <dgm:spPr/>
      <dgm:t>
        <a:bodyPr/>
        <a:lstStyle/>
        <a:p>
          <a:endParaRPr lang="en-US"/>
        </a:p>
      </dgm:t>
    </dgm:pt>
    <dgm:pt modelId="{4F8F19A9-B2E6-4698-9956-A8A845B990F2}" type="sibTrans" cxnId="{2BA730EA-2BD4-4088-8054-9CC714818593}">
      <dgm:prSet/>
      <dgm:spPr/>
      <dgm:t>
        <a:bodyPr/>
        <a:lstStyle/>
        <a:p>
          <a:endParaRPr lang="en-US"/>
        </a:p>
      </dgm:t>
    </dgm:pt>
    <dgm:pt modelId="{2AD77BE8-1326-4013-BAEA-4923C88FE235}">
      <dgm:prSet/>
      <dgm:spPr/>
      <dgm:t>
        <a:bodyPr/>
        <a:lstStyle/>
        <a:p>
          <a:r>
            <a:rPr lang="en-US" i="1"/>
            <a:t>List.of</a:t>
          </a:r>
          <a:r>
            <a:rPr lang="en-US"/>
            <a:t>, </a:t>
          </a:r>
          <a:r>
            <a:rPr lang="en-US" i="1"/>
            <a:t>Set.of</a:t>
          </a:r>
          <a:r>
            <a:rPr lang="en-US"/>
            <a:t>, </a:t>
          </a:r>
          <a:r>
            <a:rPr lang="en-US" i="1"/>
            <a:t>Map.of</a:t>
          </a:r>
          <a:r>
            <a:rPr lang="en-US"/>
            <a:t>, </a:t>
          </a:r>
          <a:r>
            <a:rPr lang="en-US" i="1"/>
            <a:t>Map.ofEntry</a:t>
          </a:r>
          <a:r>
            <a:rPr lang="en-US"/>
            <a:t> + </a:t>
          </a:r>
          <a:r>
            <a:rPr lang="en-US" i="1"/>
            <a:t>Map.entry</a:t>
          </a:r>
          <a:endParaRPr lang="en-US"/>
        </a:p>
      </dgm:t>
    </dgm:pt>
    <dgm:pt modelId="{7F58712B-5237-4F34-B584-E3D57AABA1C9}" type="parTrans" cxnId="{AE6ED87C-2944-47BD-B643-0F0D7B611BCC}">
      <dgm:prSet/>
      <dgm:spPr/>
      <dgm:t>
        <a:bodyPr/>
        <a:lstStyle/>
        <a:p>
          <a:endParaRPr lang="en-US"/>
        </a:p>
      </dgm:t>
    </dgm:pt>
    <dgm:pt modelId="{41755F24-F534-4BCE-9394-3586A993DE2E}" type="sibTrans" cxnId="{AE6ED87C-2944-47BD-B643-0F0D7B611BCC}">
      <dgm:prSet/>
      <dgm:spPr/>
      <dgm:t>
        <a:bodyPr/>
        <a:lstStyle/>
        <a:p>
          <a:endParaRPr lang="en-US"/>
        </a:p>
      </dgm:t>
    </dgm:pt>
    <dgm:pt modelId="{6885577C-0EFA-44CF-A726-AA36E1543E5B}">
      <dgm:prSet/>
      <dgm:spPr/>
      <dgm:t>
        <a:bodyPr/>
        <a:lstStyle/>
        <a:p>
          <a:r>
            <a:rPr lang="en-US"/>
            <a:t>Create </a:t>
          </a:r>
          <a:r>
            <a:rPr lang="en-US" i="1"/>
            <a:t>shallowly immutable </a:t>
          </a:r>
          <a:r>
            <a:rPr lang="en-US"/>
            <a:t>collection (no add, no remove and no modify)</a:t>
          </a:r>
        </a:p>
      </dgm:t>
    </dgm:pt>
    <dgm:pt modelId="{6FE1D28F-79F4-4019-A32D-7B57A219F325}" type="parTrans" cxnId="{BB48F7F2-03BD-4D12-87D8-1C8DA238950E}">
      <dgm:prSet/>
      <dgm:spPr/>
      <dgm:t>
        <a:bodyPr/>
        <a:lstStyle/>
        <a:p>
          <a:endParaRPr lang="en-US"/>
        </a:p>
      </dgm:t>
    </dgm:pt>
    <dgm:pt modelId="{D5F83701-84AA-4632-A5B6-9C23730FEFB6}" type="sibTrans" cxnId="{BB48F7F2-03BD-4D12-87D8-1C8DA238950E}">
      <dgm:prSet/>
      <dgm:spPr/>
      <dgm:t>
        <a:bodyPr/>
        <a:lstStyle/>
        <a:p>
          <a:endParaRPr lang="en-US"/>
        </a:p>
      </dgm:t>
    </dgm:pt>
    <dgm:pt modelId="{E5E95ACE-99DF-4302-999D-24AF0ACC3BAF}">
      <dgm:prSet/>
      <dgm:spPr/>
      <dgm:t>
        <a:bodyPr/>
        <a:lstStyle/>
        <a:p>
          <a:pPr>
            <a:defRPr b="1"/>
          </a:pPr>
          <a:r>
            <a:rPr lang="en-US"/>
            <a:t>Private methods inside interface</a:t>
          </a:r>
        </a:p>
      </dgm:t>
    </dgm:pt>
    <dgm:pt modelId="{DC4AC785-1D2F-4CA7-B92E-50690A6E792C}" type="parTrans" cxnId="{990B34B7-C25B-41B7-8BD5-072148AD30FD}">
      <dgm:prSet/>
      <dgm:spPr/>
      <dgm:t>
        <a:bodyPr/>
        <a:lstStyle/>
        <a:p>
          <a:endParaRPr lang="en-US"/>
        </a:p>
      </dgm:t>
    </dgm:pt>
    <dgm:pt modelId="{929F42BF-A112-4198-AE20-D36901203A64}" type="sibTrans" cxnId="{990B34B7-C25B-41B7-8BD5-072148AD30FD}">
      <dgm:prSet/>
      <dgm:spPr/>
      <dgm:t>
        <a:bodyPr/>
        <a:lstStyle/>
        <a:p>
          <a:endParaRPr lang="en-US"/>
        </a:p>
      </dgm:t>
    </dgm:pt>
    <dgm:pt modelId="{8781FA97-9931-4CBE-93E1-1A5088B2B73E}">
      <dgm:prSet/>
      <dgm:spPr/>
      <dgm:t>
        <a:bodyPr/>
        <a:lstStyle/>
        <a:p>
          <a:r>
            <a:rPr lang="en-US"/>
            <a:t>Support methods reserved only for the interface</a:t>
          </a:r>
        </a:p>
      </dgm:t>
    </dgm:pt>
    <dgm:pt modelId="{E63D6DB9-EA7E-4029-B263-72D3BAC4EE43}" type="parTrans" cxnId="{1B7560A5-A272-4B41-826E-09BE5977A230}">
      <dgm:prSet/>
      <dgm:spPr/>
      <dgm:t>
        <a:bodyPr/>
        <a:lstStyle/>
        <a:p>
          <a:endParaRPr lang="en-US"/>
        </a:p>
      </dgm:t>
    </dgm:pt>
    <dgm:pt modelId="{A06E6F96-AF78-4DD0-9872-9B3CAF2A8D6B}" type="sibTrans" cxnId="{1B7560A5-A272-4B41-826E-09BE5977A230}">
      <dgm:prSet/>
      <dgm:spPr/>
      <dgm:t>
        <a:bodyPr/>
        <a:lstStyle/>
        <a:p>
          <a:endParaRPr lang="en-US"/>
        </a:p>
      </dgm:t>
    </dgm:pt>
    <dgm:pt modelId="{C392BB34-24A2-484D-9EF4-72C034900CCF}" type="pres">
      <dgm:prSet presAssocID="{82281FC9-EEB2-4412-AC71-00108A439773}" presName="root" presStyleCnt="0">
        <dgm:presLayoutVars>
          <dgm:dir/>
          <dgm:resizeHandles val="exact"/>
        </dgm:presLayoutVars>
      </dgm:prSet>
      <dgm:spPr/>
    </dgm:pt>
    <dgm:pt modelId="{181FAC47-8E73-476F-93D6-917D4502DCB7}" type="pres">
      <dgm:prSet presAssocID="{F7283325-680D-43E9-B4FF-6534A5468D2C}" presName="compNode" presStyleCnt="0"/>
      <dgm:spPr/>
    </dgm:pt>
    <dgm:pt modelId="{237E9150-55E8-45B6-A608-1F1BC1CE21A3}" type="pres">
      <dgm:prSet presAssocID="{F7283325-680D-43E9-B4FF-6534A5468D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C31AB65-4FCD-4B74-83D1-32034496F0F1}" type="pres">
      <dgm:prSet presAssocID="{F7283325-680D-43E9-B4FF-6534A5468D2C}" presName="iconSpace" presStyleCnt="0"/>
      <dgm:spPr/>
    </dgm:pt>
    <dgm:pt modelId="{FBDA1224-A13A-4E7D-858F-4DE0558C2750}" type="pres">
      <dgm:prSet presAssocID="{F7283325-680D-43E9-B4FF-6534A5468D2C}" presName="parTx" presStyleLbl="revTx" presStyleIdx="0" presStyleCnt="4">
        <dgm:presLayoutVars>
          <dgm:chMax val="0"/>
          <dgm:chPref val="0"/>
        </dgm:presLayoutVars>
      </dgm:prSet>
      <dgm:spPr/>
    </dgm:pt>
    <dgm:pt modelId="{D4BE017C-03A5-4274-8BF3-F31B9577A652}" type="pres">
      <dgm:prSet presAssocID="{F7283325-680D-43E9-B4FF-6534A5468D2C}" presName="txSpace" presStyleCnt="0"/>
      <dgm:spPr/>
    </dgm:pt>
    <dgm:pt modelId="{C128B619-5173-472C-92BC-4853CE58607C}" type="pres">
      <dgm:prSet presAssocID="{F7283325-680D-43E9-B4FF-6534A5468D2C}" presName="desTx" presStyleLbl="revTx" presStyleIdx="1" presStyleCnt="4">
        <dgm:presLayoutVars/>
      </dgm:prSet>
      <dgm:spPr/>
    </dgm:pt>
    <dgm:pt modelId="{4963C1CE-38F2-4AA9-B562-334C88EC9598}" type="pres">
      <dgm:prSet presAssocID="{4F8F19A9-B2E6-4698-9956-A8A845B990F2}" presName="sibTrans" presStyleCnt="0"/>
      <dgm:spPr/>
    </dgm:pt>
    <dgm:pt modelId="{AEACD68F-4228-484D-9A8C-09AEE3700EE7}" type="pres">
      <dgm:prSet presAssocID="{E5E95ACE-99DF-4302-999D-24AF0ACC3BAF}" presName="compNode" presStyleCnt="0"/>
      <dgm:spPr/>
    </dgm:pt>
    <dgm:pt modelId="{82F4CA7C-B279-4F57-862C-F9CE163DD75F}" type="pres">
      <dgm:prSet presAssocID="{E5E95ACE-99DF-4302-999D-24AF0ACC3B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50E9990-A720-4167-B9B1-BF42DE8E9B63}" type="pres">
      <dgm:prSet presAssocID="{E5E95ACE-99DF-4302-999D-24AF0ACC3BAF}" presName="iconSpace" presStyleCnt="0"/>
      <dgm:spPr/>
    </dgm:pt>
    <dgm:pt modelId="{2F2B8C53-FDAC-4E47-BF6D-9E21828BE467}" type="pres">
      <dgm:prSet presAssocID="{E5E95ACE-99DF-4302-999D-24AF0ACC3BAF}" presName="parTx" presStyleLbl="revTx" presStyleIdx="2" presStyleCnt="4">
        <dgm:presLayoutVars>
          <dgm:chMax val="0"/>
          <dgm:chPref val="0"/>
        </dgm:presLayoutVars>
      </dgm:prSet>
      <dgm:spPr/>
    </dgm:pt>
    <dgm:pt modelId="{F0326E5F-AA06-4642-886B-666D735B5207}" type="pres">
      <dgm:prSet presAssocID="{E5E95ACE-99DF-4302-999D-24AF0ACC3BAF}" presName="txSpace" presStyleCnt="0"/>
      <dgm:spPr/>
    </dgm:pt>
    <dgm:pt modelId="{4D5730E4-0E52-4943-A7C2-6F8CAF208AB4}" type="pres">
      <dgm:prSet presAssocID="{E5E95ACE-99DF-4302-999D-24AF0ACC3BAF}" presName="desTx" presStyleLbl="revTx" presStyleIdx="3" presStyleCnt="4">
        <dgm:presLayoutVars/>
      </dgm:prSet>
      <dgm:spPr/>
    </dgm:pt>
  </dgm:ptLst>
  <dgm:cxnLst>
    <dgm:cxn modelId="{B087CB65-EF0C-49A6-A32A-91F8067C4585}" type="presOf" srcId="{E5E95ACE-99DF-4302-999D-24AF0ACC3BAF}" destId="{2F2B8C53-FDAC-4E47-BF6D-9E21828BE467}" srcOrd="0" destOrd="0" presId="urn:microsoft.com/office/officeart/2018/2/layout/IconLabelDescriptionList"/>
    <dgm:cxn modelId="{ADBA217B-802C-49AC-9344-08AF5D57AF8A}" type="presOf" srcId="{2AD77BE8-1326-4013-BAEA-4923C88FE235}" destId="{C128B619-5173-472C-92BC-4853CE58607C}" srcOrd="0" destOrd="0" presId="urn:microsoft.com/office/officeart/2018/2/layout/IconLabelDescriptionList"/>
    <dgm:cxn modelId="{7FD5B77C-4B90-4C99-949D-BF13E25B4666}" type="presOf" srcId="{F7283325-680D-43E9-B4FF-6534A5468D2C}" destId="{FBDA1224-A13A-4E7D-858F-4DE0558C2750}" srcOrd="0" destOrd="0" presId="urn:microsoft.com/office/officeart/2018/2/layout/IconLabelDescriptionList"/>
    <dgm:cxn modelId="{AE6ED87C-2944-47BD-B643-0F0D7B611BCC}" srcId="{F7283325-680D-43E9-B4FF-6534A5468D2C}" destId="{2AD77BE8-1326-4013-BAEA-4923C88FE235}" srcOrd="0" destOrd="0" parTransId="{7F58712B-5237-4F34-B584-E3D57AABA1C9}" sibTransId="{41755F24-F534-4BCE-9394-3586A993DE2E}"/>
    <dgm:cxn modelId="{308B029F-F704-4013-927A-EB546869633A}" type="presOf" srcId="{82281FC9-EEB2-4412-AC71-00108A439773}" destId="{C392BB34-24A2-484D-9EF4-72C034900CCF}" srcOrd="0" destOrd="0" presId="urn:microsoft.com/office/officeart/2018/2/layout/IconLabelDescriptionList"/>
    <dgm:cxn modelId="{1B7560A5-A272-4B41-826E-09BE5977A230}" srcId="{E5E95ACE-99DF-4302-999D-24AF0ACC3BAF}" destId="{8781FA97-9931-4CBE-93E1-1A5088B2B73E}" srcOrd="0" destOrd="0" parTransId="{E63D6DB9-EA7E-4029-B263-72D3BAC4EE43}" sibTransId="{A06E6F96-AF78-4DD0-9872-9B3CAF2A8D6B}"/>
    <dgm:cxn modelId="{2EB0D5B4-64F9-4C9E-B7F1-DD39D410BE25}" type="presOf" srcId="{6885577C-0EFA-44CF-A726-AA36E1543E5B}" destId="{C128B619-5173-472C-92BC-4853CE58607C}" srcOrd="0" destOrd="1" presId="urn:microsoft.com/office/officeart/2018/2/layout/IconLabelDescriptionList"/>
    <dgm:cxn modelId="{990B34B7-C25B-41B7-8BD5-072148AD30FD}" srcId="{82281FC9-EEB2-4412-AC71-00108A439773}" destId="{E5E95ACE-99DF-4302-999D-24AF0ACC3BAF}" srcOrd="1" destOrd="0" parTransId="{DC4AC785-1D2F-4CA7-B92E-50690A6E792C}" sibTransId="{929F42BF-A112-4198-AE20-D36901203A64}"/>
    <dgm:cxn modelId="{2BA730EA-2BD4-4088-8054-9CC714818593}" srcId="{82281FC9-EEB2-4412-AC71-00108A439773}" destId="{F7283325-680D-43E9-B4FF-6534A5468D2C}" srcOrd="0" destOrd="0" parTransId="{ADB6017A-71FB-4737-BDF9-A744669C262B}" sibTransId="{4F8F19A9-B2E6-4698-9956-A8A845B990F2}"/>
    <dgm:cxn modelId="{80B226EF-AB6A-4C18-93B1-5779FAB75AD4}" type="presOf" srcId="{8781FA97-9931-4CBE-93E1-1A5088B2B73E}" destId="{4D5730E4-0E52-4943-A7C2-6F8CAF208AB4}" srcOrd="0" destOrd="0" presId="urn:microsoft.com/office/officeart/2018/2/layout/IconLabelDescriptionList"/>
    <dgm:cxn modelId="{BB48F7F2-03BD-4D12-87D8-1C8DA238950E}" srcId="{F7283325-680D-43E9-B4FF-6534A5468D2C}" destId="{6885577C-0EFA-44CF-A726-AA36E1543E5B}" srcOrd="1" destOrd="0" parTransId="{6FE1D28F-79F4-4019-A32D-7B57A219F325}" sibTransId="{D5F83701-84AA-4632-A5B6-9C23730FEFB6}"/>
    <dgm:cxn modelId="{B25C725D-D99E-40A8-B15F-200107F286EA}" type="presParOf" srcId="{C392BB34-24A2-484D-9EF4-72C034900CCF}" destId="{181FAC47-8E73-476F-93D6-917D4502DCB7}" srcOrd="0" destOrd="0" presId="urn:microsoft.com/office/officeart/2018/2/layout/IconLabelDescriptionList"/>
    <dgm:cxn modelId="{59D7A03D-7FD4-4398-A328-8AEE96D68B04}" type="presParOf" srcId="{181FAC47-8E73-476F-93D6-917D4502DCB7}" destId="{237E9150-55E8-45B6-A608-1F1BC1CE21A3}" srcOrd="0" destOrd="0" presId="urn:microsoft.com/office/officeart/2018/2/layout/IconLabelDescriptionList"/>
    <dgm:cxn modelId="{943061FD-F16A-464E-B639-CCA0294C050C}" type="presParOf" srcId="{181FAC47-8E73-476F-93D6-917D4502DCB7}" destId="{8C31AB65-4FCD-4B74-83D1-32034496F0F1}" srcOrd="1" destOrd="0" presId="urn:microsoft.com/office/officeart/2018/2/layout/IconLabelDescriptionList"/>
    <dgm:cxn modelId="{C7CA6544-1128-4B57-B69E-5ADEDCF021A7}" type="presParOf" srcId="{181FAC47-8E73-476F-93D6-917D4502DCB7}" destId="{FBDA1224-A13A-4E7D-858F-4DE0558C2750}" srcOrd="2" destOrd="0" presId="urn:microsoft.com/office/officeart/2018/2/layout/IconLabelDescriptionList"/>
    <dgm:cxn modelId="{F55CD1C9-0EDF-4452-827F-296E4ADDE027}" type="presParOf" srcId="{181FAC47-8E73-476F-93D6-917D4502DCB7}" destId="{D4BE017C-03A5-4274-8BF3-F31B9577A652}" srcOrd="3" destOrd="0" presId="urn:microsoft.com/office/officeart/2018/2/layout/IconLabelDescriptionList"/>
    <dgm:cxn modelId="{2FC3DAD8-A6E0-49A6-8106-4DBAF79B968F}" type="presParOf" srcId="{181FAC47-8E73-476F-93D6-917D4502DCB7}" destId="{C128B619-5173-472C-92BC-4853CE58607C}" srcOrd="4" destOrd="0" presId="urn:microsoft.com/office/officeart/2018/2/layout/IconLabelDescriptionList"/>
    <dgm:cxn modelId="{9C502A52-8576-4EFA-A830-506DB6008600}" type="presParOf" srcId="{C392BB34-24A2-484D-9EF4-72C034900CCF}" destId="{4963C1CE-38F2-4AA9-B562-334C88EC9598}" srcOrd="1" destOrd="0" presId="urn:microsoft.com/office/officeart/2018/2/layout/IconLabelDescriptionList"/>
    <dgm:cxn modelId="{BAF9EB2E-F7D9-42D3-BFFA-FDF915EC4A38}" type="presParOf" srcId="{C392BB34-24A2-484D-9EF4-72C034900CCF}" destId="{AEACD68F-4228-484D-9A8C-09AEE3700EE7}" srcOrd="2" destOrd="0" presId="urn:microsoft.com/office/officeart/2018/2/layout/IconLabelDescriptionList"/>
    <dgm:cxn modelId="{1A83019B-2B90-45F3-BE3F-68C51D6C2014}" type="presParOf" srcId="{AEACD68F-4228-484D-9A8C-09AEE3700EE7}" destId="{82F4CA7C-B279-4F57-862C-F9CE163DD75F}" srcOrd="0" destOrd="0" presId="urn:microsoft.com/office/officeart/2018/2/layout/IconLabelDescriptionList"/>
    <dgm:cxn modelId="{78FCCB1A-9635-4345-8007-50A8011B25A4}" type="presParOf" srcId="{AEACD68F-4228-484D-9A8C-09AEE3700EE7}" destId="{C50E9990-A720-4167-B9B1-BF42DE8E9B63}" srcOrd="1" destOrd="0" presId="urn:microsoft.com/office/officeart/2018/2/layout/IconLabelDescriptionList"/>
    <dgm:cxn modelId="{94640BFB-155D-4953-AAA3-0EAABDA819A4}" type="presParOf" srcId="{AEACD68F-4228-484D-9A8C-09AEE3700EE7}" destId="{2F2B8C53-FDAC-4E47-BF6D-9E21828BE467}" srcOrd="2" destOrd="0" presId="urn:microsoft.com/office/officeart/2018/2/layout/IconLabelDescriptionList"/>
    <dgm:cxn modelId="{5A8A6287-8695-4D51-BA7E-F4566909421C}" type="presParOf" srcId="{AEACD68F-4228-484D-9A8C-09AEE3700EE7}" destId="{F0326E5F-AA06-4642-886B-666D735B5207}" srcOrd="3" destOrd="0" presId="urn:microsoft.com/office/officeart/2018/2/layout/IconLabelDescriptionList"/>
    <dgm:cxn modelId="{A7794CFF-5383-4FA0-84EE-A3A91D88FEB3}" type="presParOf" srcId="{AEACD68F-4228-484D-9A8C-09AEE3700EE7}" destId="{4D5730E4-0E52-4943-A7C2-6F8CAF208AB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E9150-55E8-45B6-A608-1F1BC1CE21A3}">
      <dsp:nvSpPr>
        <dsp:cNvPr id="0" name=""/>
        <dsp:cNvSpPr/>
      </dsp:nvSpPr>
      <dsp:spPr>
        <a:xfrm>
          <a:off x="478837" y="38250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A1224-A13A-4E7D-858F-4DE0558C2750}">
      <dsp:nvSpPr>
        <dsp:cNvPr id="0" name=""/>
        <dsp:cNvSpPr/>
      </dsp:nvSpPr>
      <dsp:spPr>
        <a:xfrm>
          <a:off x="478837" y="20292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Collection factory method:</a:t>
          </a:r>
        </a:p>
      </dsp:txBody>
      <dsp:txXfrm>
        <a:off x="478837" y="2029242"/>
        <a:ext cx="4320000" cy="648000"/>
      </dsp:txXfrm>
    </dsp:sp>
    <dsp:sp modelId="{C128B619-5173-472C-92BC-4853CE58607C}">
      <dsp:nvSpPr>
        <dsp:cNvPr id="0" name=""/>
        <dsp:cNvSpPr/>
      </dsp:nvSpPr>
      <dsp:spPr>
        <a:xfrm>
          <a:off x="478837" y="2739909"/>
          <a:ext cx="4320000" cy="775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List.of</a:t>
          </a:r>
          <a:r>
            <a:rPr lang="en-US" sz="1700" kern="1200"/>
            <a:t>, </a:t>
          </a:r>
          <a:r>
            <a:rPr lang="en-US" sz="1700" i="1" kern="1200"/>
            <a:t>Set.of</a:t>
          </a:r>
          <a:r>
            <a:rPr lang="en-US" sz="1700" kern="1200"/>
            <a:t>, </a:t>
          </a:r>
          <a:r>
            <a:rPr lang="en-US" sz="1700" i="1" kern="1200"/>
            <a:t>Map.of</a:t>
          </a:r>
          <a:r>
            <a:rPr lang="en-US" sz="1700" kern="1200"/>
            <a:t>, </a:t>
          </a:r>
          <a:r>
            <a:rPr lang="en-US" sz="1700" i="1" kern="1200"/>
            <a:t>Map.ofEntry</a:t>
          </a:r>
          <a:r>
            <a:rPr lang="en-US" sz="1700" kern="1200"/>
            <a:t> + </a:t>
          </a:r>
          <a:r>
            <a:rPr lang="en-US" sz="1700" i="1" kern="1200"/>
            <a:t>Map.entry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</a:t>
          </a:r>
          <a:r>
            <a:rPr lang="en-US" sz="1700" i="1" kern="1200"/>
            <a:t>shallowly immutable </a:t>
          </a:r>
          <a:r>
            <a:rPr lang="en-US" sz="1700" kern="1200"/>
            <a:t>collection (no add, no remove and no modify)</a:t>
          </a:r>
        </a:p>
      </dsp:txBody>
      <dsp:txXfrm>
        <a:off x="478837" y="2739909"/>
        <a:ext cx="4320000" cy="775950"/>
      </dsp:txXfrm>
    </dsp:sp>
    <dsp:sp modelId="{82F4CA7C-B279-4F57-862C-F9CE163DD75F}">
      <dsp:nvSpPr>
        <dsp:cNvPr id="0" name=""/>
        <dsp:cNvSpPr/>
      </dsp:nvSpPr>
      <dsp:spPr>
        <a:xfrm>
          <a:off x="5554837" y="38250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B8C53-FDAC-4E47-BF6D-9E21828BE467}">
      <dsp:nvSpPr>
        <dsp:cNvPr id="0" name=""/>
        <dsp:cNvSpPr/>
      </dsp:nvSpPr>
      <dsp:spPr>
        <a:xfrm>
          <a:off x="5554837" y="202924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Private methods inside interface</a:t>
          </a:r>
        </a:p>
      </dsp:txBody>
      <dsp:txXfrm>
        <a:off x="5554837" y="2029242"/>
        <a:ext cx="4320000" cy="648000"/>
      </dsp:txXfrm>
    </dsp:sp>
    <dsp:sp modelId="{4D5730E4-0E52-4943-A7C2-6F8CAF208AB4}">
      <dsp:nvSpPr>
        <dsp:cNvPr id="0" name=""/>
        <dsp:cNvSpPr/>
      </dsp:nvSpPr>
      <dsp:spPr>
        <a:xfrm>
          <a:off x="5554837" y="2739909"/>
          <a:ext cx="4320000" cy="775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Support methods reserved only for the interface</a:t>
          </a:r>
        </a:p>
      </dsp:txBody>
      <dsp:txXfrm>
        <a:off x="5554837" y="2739909"/>
        <a:ext cx="4320000" cy="77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8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680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72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7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0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0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9D1C0DA-6ED0-4853-97A8-5E62A7E9B86C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CF0C2E-085F-428F-872A-D1101FB6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5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ulinhjava.io.vn/blog/java-thread-safety#the-unbreakable-immutability-once-born-forever-fixe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vulinhjava.io.vn/blog/java-road-to-21#a-tribute-to-the-legendary-jdk-8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59E84-39D3-4DF8-9569-645420C6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5000"/>
              <a:t>From Java 8 to Java 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16F6-DA20-4BAA-B046-494B100F6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699" y="966851"/>
            <a:ext cx="1943457" cy="4626864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i="1" dirty="0"/>
              <a:t>Life is getting easier and easier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6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2C40-0CD2-4F2B-9E98-CA7C9D4C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10 (March 2018)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668A8B-F01F-471A-83C5-662863E31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9867" y="1732449"/>
            <a:ext cx="3654425" cy="4058750"/>
          </a:xfrm>
        </p:spPr>
        <p:txBody>
          <a:bodyPr/>
          <a:lstStyle/>
          <a:p>
            <a:r>
              <a:rPr lang="en-US" i="1"/>
              <a:t>var</a:t>
            </a:r>
            <a:r>
              <a:rPr lang="en-US"/>
              <a:t> keyword allows for more concise coding</a:t>
            </a:r>
          </a:p>
          <a:p>
            <a:r>
              <a:rPr lang="en-US"/>
              <a:t>Work </a:t>
            </a:r>
            <a:r>
              <a:rPr lang="en-US" i="1"/>
              <a:t>only </a:t>
            </a:r>
            <a:r>
              <a:rPr lang="en-US"/>
              <a:t>for local variables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3CFFEA-8FDF-4EC4-836A-7E69FE7B2D2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90676" y="1732449"/>
            <a:ext cx="5376793" cy="247760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automatically infer data type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499CD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map1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3D8F7F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explicitly specify data type</a:t>
            </a:r>
            <a:endParaRPr lang="en-US" altLang="en-US" sz="1800">
              <a:ln>
                <a:noFill/>
              </a:ln>
              <a:solidFill>
                <a:srgbClr val="3D8F7F"/>
              </a:solidFill>
              <a:effectLst/>
              <a:latin typeface="Consolas" panose="020B06090202040302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map2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.of(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AB4252-7B8F-4A55-AFBC-B974A38C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6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23B39-429F-488C-AD54-AAB21D89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var keyword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33D7F-D448-4BA9-985B-717FEA1B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097" y="1580050"/>
            <a:ext cx="5781157" cy="4058751"/>
          </a:xfrm>
        </p:spPr>
        <p:txBody>
          <a:bodyPr/>
          <a:lstStyle/>
          <a:p>
            <a:r>
              <a:rPr lang="en-US"/>
              <a:t>Is a </a:t>
            </a:r>
            <a:r>
              <a:rPr lang="en-US" i="1"/>
              <a:t>contextual </a:t>
            </a:r>
            <a:r>
              <a:rPr lang="en-US"/>
              <a:t>keyword (only applicable where it is intended, can still be used as idenfifier)</a:t>
            </a:r>
          </a:p>
          <a:p>
            <a:r>
              <a:rPr lang="en-US"/>
              <a:t>Consult your team’s coding convention before using </a:t>
            </a:r>
            <a:r>
              <a:rPr lang="en-US" i="1"/>
              <a:t>var</a:t>
            </a:r>
            <a:r>
              <a:rPr lang="en-US"/>
              <a:t> keyword.</a:t>
            </a:r>
          </a:p>
          <a:p>
            <a:pPr lvl="1"/>
            <a:r>
              <a:rPr lang="en-US"/>
              <a:t>It makes the code more concise, addressing Java’s notorious verbosity problem</a:t>
            </a:r>
          </a:p>
          <a:p>
            <a:pPr lvl="1"/>
            <a:r>
              <a:rPr lang="en-US"/>
              <a:t>It also makes code reviewing without IDE a bit more challenging</a:t>
            </a:r>
          </a:p>
          <a:p>
            <a:pPr lvl="2"/>
            <a:r>
              <a:rPr lang="en-US"/>
              <a:t>(Most of the time, there is no point in knowing the data type, especially when working with custom data types)</a:t>
            </a:r>
          </a:p>
        </p:txBody>
      </p:sp>
    </p:spTree>
    <p:extLst>
      <p:ext uri="{BB962C8B-B14F-4D97-AF65-F5344CB8AC3E}">
        <p14:creationId xmlns:p14="http://schemas.microsoft.com/office/powerpoint/2010/main" val="202254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4C617A6-C7AC-48AD-8719-5AA6874F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2" y="1047750"/>
            <a:ext cx="65436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1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3D765E-D15B-4D93-ACA6-0787624F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14 (March 2020)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592E1-4B17-4478-B4A0-FA2E9F42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Finally saying bye to a legacy feature from C/C++</a:t>
            </a:r>
          </a:p>
        </p:txBody>
      </p:sp>
    </p:spTree>
    <p:extLst>
      <p:ext uri="{BB962C8B-B14F-4D97-AF65-F5344CB8AC3E}">
        <p14:creationId xmlns:p14="http://schemas.microsoft.com/office/powerpoint/2010/main" val="210404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8BF04F-1446-4B2D-BCB4-DBF03BFF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JDK 14 (March 2020)</a:t>
            </a:r>
          </a:p>
        </p:txBody>
      </p:sp>
      <p:pic>
        <p:nvPicPr>
          <p:cNvPr id="7" name="Picture 6" descr="Adjustable measurement tool">
            <a:extLst>
              <a:ext uri="{FF2B5EF4-FFF2-40B4-BE49-F238E27FC236}">
                <a16:creationId xmlns:a16="http://schemas.microsoft.com/office/drawing/2014/main" id="{13C6C021-BE39-4F94-8478-8BFEAD77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771" r="17731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6BD838-AA25-4F63-B966-3836CF85C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6160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ECEB48"/>
              </a:buClr>
            </a:pPr>
            <a:r>
              <a:rPr lang="en-US"/>
              <a:t>The new enhanced</a:t>
            </a:r>
            <a:r>
              <a:rPr lang="en-US" i="1"/>
              <a:t> switch expression</a:t>
            </a:r>
            <a:r>
              <a:rPr lang="en-US"/>
              <a:t> make writing switch-case less tedious</a:t>
            </a:r>
          </a:p>
          <a:p>
            <a:pPr>
              <a:buClr>
                <a:srgbClr val="ECEB48"/>
              </a:buClr>
            </a:pPr>
            <a:r>
              <a:rPr lang="en-US"/>
              <a:t>Can be used as an </a:t>
            </a:r>
            <a:r>
              <a:rPr lang="en-US" i="1"/>
              <a:t>expression, </a:t>
            </a:r>
            <a:r>
              <a:rPr lang="en-US"/>
              <a:t>as well as a </a:t>
            </a:r>
            <a:r>
              <a:rPr lang="en-US" i="1"/>
              <a:t>statement </a:t>
            </a:r>
            <a:r>
              <a:rPr lang="en-US"/>
              <a:t>like the old style</a:t>
            </a:r>
          </a:p>
          <a:p>
            <a:pPr lvl="1">
              <a:buClr>
                <a:srgbClr val="ECEB48"/>
              </a:buClr>
            </a:pPr>
            <a:r>
              <a:rPr lang="en-US"/>
              <a:t>Introduce the </a:t>
            </a:r>
            <a:r>
              <a:rPr lang="en-US" i="1"/>
              <a:t>yield</a:t>
            </a:r>
            <a:r>
              <a:rPr lang="en-US"/>
              <a:t> keyword to escape the switch block instead of the method (</a:t>
            </a:r>
            <a:r>
              <a:rPr lang="en-US" i="1"/>
              <a:t>return</a:t>
            </a:r>
            <a:r>
              <a:rPr lang="en-US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08CB-42BC-43AC-9EA2-E15CA5D9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</a:t>
            </a:r>
            <a:r>
              <a:rPr lang="en-US" i="1"/>
              <a:t>switch expression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9160-6844-4FC0-9CF4-D0CF99B9C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Old way</a:t>
            </a:r>
          </a:p>
          <a:p>
            <a:pPr marL="36900" indent="0">
              <a:buNone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isLeapYear(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29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1D88D-8BEE-41DD-A280-4DD765766C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New way</a:t>
            </a:r>
          </a:p>
          <a:p>
            <a:pPr marL="36900" indent="0">
              <a:buNone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isLeapYear(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29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11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DADC23-3EED-455F-90E7-7EDBAC996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933" y="5438029"/>
            <a:ext cx="5435600" cy="132343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boolean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400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B4CDA8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B4CDA8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100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3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ads being threaded in one needle">
            <a:extLst>
              <a:ext uri="{FF2B5EF4-FFF2-40B4-BE49-F238E27FC236}">
                <a16:creationId xmlns:a16="http://schemas.microsoft.com/office/drawing/2014/main" id="{70AB81CE-DCB2-1372-5642-1FF11E2F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D5829C-21F1-45CD-B970-3BD64F93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JDK 15 (September 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8988B-C3FB-4377-A552-BD8DF5703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solidFill>
                  <a:srgbClr val="B5BA2B"/>
                </a:solidFill>
              </a:rPr>
              <a:t>Outrageously beautiful hardcoded String</a:t>
            </a:r>
          </a:p>
        </p:txBody>
      </p:sp>
    </p:spTree>
    <p:extLst>
      <p:ext uri="{BB962C8B-B14F-4D97-AF65-F5344CB8AC3E}">
        <p14:creationId xmlns:p14="http://schemas.microsoft.com/office/powerpoint/2010/main" val="272285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A4BC0-34F2-4A2C-8E96-660D5AA4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15 (September 2020)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7A267-F25C-4F54-B810-23CB68F2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164" y="1580050"/>
            <a:ext cx="5053024" cy="4058751"/>
          </a:xfrm>
        </p:spPr>
        <p:txBody>
          <a:bodyPr/>
          <a:lstStyle/>
          <a:p>
            <a:r>
              <a:rPr lang="en-US"/>
              <a:t>Introduce the concept of text block</a:t>
            </a:r>
          </a:p>
          <a:p>
            <a:r>
              <a:rPr lang="en-US"/>
              <a:t>You can now write neat and </a:t>
            </a:r>
            <a:r>
              <a:rPr lang="en-US" i="1"/>
              <a:t>outrageously</a:t>
            </a:r>
            <a:r>
              <a:rPr lang="en-US"/>
              <a:t> </a:t>
            </a:r>
            <a:r>
              <a:rPr lang="en-US" i="1"/>
              <a:t>beautiful </a:t>
            </a:r>
            <a:r>
              <a:rPr lang="en-US"/>
              <a:t>text block</a:t>
            </a:r>
          </a:p>
        </p:txBody>
      </p:sp>
    </p:spTree>
    <p:extLst>
      <p:ext uri="{BB962C8B-B14F-4D97-AF65-F5344CB8AC3E}">
        <p14:creationId xmlns:p14="http://schemas.microsoft.com/office/powerpoint/2010/main" val="268958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5BB0-C99E-4DAF-93F9-7CA48AD3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Block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4B6461-0FCD-42C4-B9E4-9C5A53DE985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913795" y="3038548"/>
            <a:ext cx="5309205" cy="144655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uglyJson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object created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33663e80-3262-4197-aeb4-381a5447bd84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7265E2-E873-4DDE-8058-95B708AE367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56916" y="2869271"/>
            <a:ext cx="4246551" cy="178510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blyatifulJson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"status": "ok",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"message": "object created",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"additional":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"id": "33663e80-3262-4197-aeb4-381a5447bd84",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"""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43CC-E6E1-45A3-B18E-D002C95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Block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300FE8-BBBB-4FC0-871C-316C72EBF0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20842" y="2397947"/>
            <a:ext cx="8857225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notCool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123456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\\\"\"\n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evenMoreBlyatfulText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"payload": 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"123456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}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"""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rist watch closeup">
            <a:extLst>
              <a:ext uri="{FF2B5EF4-FFF2-40B4-BE49-F238E27FC236}">
                <a16:creationId xmlns:a16="http://schemas.microsoft.com/office/drawing/2014/main" id="{183D19A1-62A6-5257-9BC1-C9B7F84C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6C9B78-0D73-47FF-81C6-6A847FDF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Forewords about Java 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49BD2-4567-4BE6-A536-D3D4B1AFE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The legendary JDK version that forever changed Java</a:t>
            </a:r>
          </a:p>
        </p:txBody>
      </p:sp>
    </p:spTree>
    <p:extLst>
      <p:ext uri="{BB962C8B-B14F-4D97-AF65-F5344CB8AC3E}">
        <p14:creationId xmlns:p14="http://schemas.microsoft.com/office/powerpoint/2010/main" val="3503945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F82251-E064-4D2B-AB25-50FDB7E5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16 (March 2021)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D3816-B60C-4769-B585-5F75A538B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It is a new age, programmer!</a:t>
            </a:r>
          </a:p>
        </p:txBody>
      </p:sp>
    </p:spTree>
    <p:extLst>
      <p:ext uri="{BB962C8B-B14F-4D97-AF65-F5344CB8AC3E}">
        <p14:creationId xmlns:p14="http://schemas.microsoft.com/office/powerpoint/2010/main" val="32315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02D7B3-F117-440C-A0EC-74767BC2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16 (March 2021)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66A0F9-6FAF-421F-8F4B-0D0C850A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197" y="1580050"/>
            <a:ext cx="5450957" cy="4058751"/>
          </a:xfrm>
        </p:spPr>
        <p:txBody>
          <a:bodyPr/>
          <a:lstStyle/>
          <a:p>
            <a:r>
              <a:rPr lang="en-US"/>
              <a:t>JDK 16 brings about pattern matching for </a:t>
            </a:r>
            <a:r>
              <a:rPr lang="en-US" i="1"/>
              <a:t>instanceof </a:t>
            </a:r>
            <a:r>
              <a:rPr lang="en-US"/>
              <a:t>check</a:t>
            </a:r>
          </a:p>
          <a:p>
            <a:pPr lvl="1"/>
            <a:r>
              <a:rPr lang="en-US"/>
              <a:t>Remove the need for manual casting when using</a:t>
            </a:r>
            <a:r>
              <a:rPr lang="en-US" i="1"/>
              <a:t> instanceof</a:t>
            </a:r>
          </a:p>
          <a:p>
            <a:r>
              <a:rPr lang="en-US"/>
              <a:t>Java Records</a:t>
            </a:r>
          </a:p>
          <a:p>
            <a:pPr lvl="1"/>
            <a:r>
              <a:rPr lang="en-US"/>
              <a:t>Simple immutable data carrier</a:t>
            </a:r>
          </a:p>
        </p:txBody>
      </p:sp>
    </p:spTree>
    <p:extLst>
      <p:ext uri="{BB962C8B-B14F-4D97-AF65-F5344CB8AC3E}">
        <p14:creationId xmlns:p14="http://schemas.microsoft.com/office/powerpoint/2010/main" val="251151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866B-2B76-46B0-BAB9-8630B91A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</a:t>
            </a:r>
            <a:r>
              <a:rPr lang="en-US" i="1"/>
              <a:t>instanceof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5D56D-51F3-4941-AFD2-94273B648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731" y="1732449"/>
            <a:ext cx="5892800" cy="4905418"/>
          </a:xfrm>
        </p:spPr>
        <p:txBody>
          <a:bodyPr>
            <a:normAutofit fontScale="47500" lnSpcReduction="20000"/>
          </a:bodyPr>
          <a:lstStyle/>
          <a:p>
            <a:r>
              <a:rPr lang="en-US" sz="4200"/>
              <a:t>Old way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printInfoOld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mm"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"""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We need to reach at least %s kmh to be able\</a:t>
            </a:r>
          </a:p>
          <a:p>
            <a:pPr marL="36900" indent="0">
              <a:buNone/>
            </a:pPr>
            <a:r>
              <a:rPr lang="en-US" altLang="en-US" sz="230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to take off this plane named %s</a:t>
            </a:r>
          </a:p>
          <a:p>
            <a:pPr marL="36900" indent="0">
              <a:buNone/>
            </a:pPr>
            <a:r>
              <a:rPr lang="en-US" altLang="en-US" sz="230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"""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 sz="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AF9E6-38DA-4A47-928D-20BD6B06F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732449"/>
            <a:ext cx="5892800" cy="4905418"/>
          </a:xfrm>
        </p:spPr>
        <p:txBody>
          <a:bodyPr>
            <a:normAutofit fontScale="47500" lnSpcReduction="20000"/>
          </a:bodyPr>
          <a:lstStyle/>
          <a:p>
            <a:r>
              <a:rPr lang="en-US" sz="4200"/>
              <a:t>New way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mm“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</a:p>
          <a:p>
            <a:pPr marL="36900" indent="0">
              <a:buNone/>
            </a:pPr>
            <a:r>
              <a:rPr lang="en-US" altLang="en-US" sz="230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pPr marL="36900" indent="0">
              <a:buNone/>
            </a:pPr>
            <a:r>
              <a:rPr lang="en-US" altLang="en-US" sz="230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We need to reach at least %s kmh to be able\</a:t>
            </a:r>
          </a:p>
          <a:p>
            <a:pPr marL="36900" indent="0">
              <a:buNone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to take off this plane named %s</a:t>
            </a:r>
          </a:p>
          <a:p>
            <a:pPr marL="36900" indent="0">
              <a:buNone/>
            </a:pPr>
            <a:r>
              <a:rPr lang="en-US" altLang="en-US" sz="230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8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F21566-8759-4BB7-BA92-E535E8A4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Java Records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B69181-8142-4E8E-A359-0EB80073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Simple</a:t>
            </a:r>
            <a:r>
              <a:rPr lang="en-US" i="1">
                <a:solidFill>
                  <a:schemeClr val="tx1"/>
                </a:solidFill>
              </a:rPr>
              <a:t> immutable </a:t>
            </a:r>
            <a:r>
              <a:rPr lang="en-US">
                <a:solidFill>
                  <a:schemeClr val="tx1"/>
                </a:solidFill>
              </a:rPr>
              <a:t>data carrier</a:t>
            </a:r>
          </a:p>
          <a:p>
            <a:r>
              <a:rPr lang="en-US">
                <a:solidFill>
                  <a:schemeClr val="tx1"/>
                </a:solidFill>
              </a:rPr>
              <a:t>Java’s “named” tuple</a:t>
            </a:r>
          </a:p>
          <a:p>
            <a:r>
              <a:rPr lang="en-US">
                <a:solidFill>
                  <a:schemeClr val="tx1"/>
                </a:solidFill>
              </a:rPr>
              <a:t>Aside from JPA entities, and some other cases that need data mutation (rare), Java Records should be your default choice for DTO (Data Transfer Object).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Immutable objects like Java Records benefit a lot from thread safety and JVM optimization (for example, scalarization…)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Thread safety: </a:t>
            </a:r>
            <a:r>
              <a:rPr lang="en-US">
                <a:solidFill>
                  <a:schemeClr val="tx1"/>
                </a:solidFill>
                <a:hlinkClick r:id="rId3"/>
              </a:rPr>
              <a:t>https://vulinhjava.io.vn/blog/java-thread-safety#the-unbreakable-immutability-once-born-forever-fixed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26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517B5-40CC-4ECD-9361-58BCFB68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8AC62-425F-450F-927C-4133CB9D8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7" y="1732449"/>
            <a:ext cx="3175604" cy="4058750"/>
          </a:xfrm>
        </p:spPr>
        <p:txBody>
          <a:bodyPr/>
          <a:lstStyle/>
          <a:p>
            <a:r>
              <a:rPr lang="en-US"/>
              <a:t>Old way (with Lombok’s support)</a:t>
            </a:r>
          </a:p>
          <a:p>
            <a:endParaRPr lang="en-US"/>
          </a:p>
          <a:p>
            <a:pPr marL="3690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@Value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@Builder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@With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Point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A15B9-FA8C-4518-B71B-705163C1D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8467" y="1732449"/>
            <a:ext cx="6179091" cy="4058751"/>
          </a:xfrm>
        </p:spPr>
        <p:txBody>
          <a:bodyPr/>
          <a:lstStyle/>
          <a:p>
            <a:r>
              <a:rPr lang="en-US"/>
              <a:t>New way</a:t>
            </a:r>
          </a:p>
          <a:p>
            <a:endParaRPr lang="en-US"/>
          </a:p>
          <a:p>
            <a:pPr marL="3690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@With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@Builder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record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8F8AA72-D237-4172-993C-53355DC2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6723C5-4C1B-4800-B7CC-59CEB911D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2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EB16-806F-4DD3-820C-94817932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AFAD-00D3-4A61-9254-FC69292CF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Your new way to make use of Spring Boot’s configuration properties:</a:t>
            </a:r>
          </a:p>
          <a:p>
            <a:pPr marL="3690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B5DD-43E3-434A-BF33-1F1B22937B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Example of YAML file</a:t>
            </a:r>
          </a:p>
          <a:p>
            <a:pPr marL="3690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9FBAC-D44C-458C-AAE6-7BAE0B30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51" y="2192866"/>
            <a:ext cx="4444345" cy="42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83619-66F4-4D0F-BCFB-45D390B2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13" y="2495164"/>
            <a:ext cx="3585859" cy="3296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55BB6-81A4-4A31-92DF-3425FE09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54" y="5935131"/>
            <a:ext cx="483937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right and colorful light trails forming a curve">
            <a:extLst>
              <a:ext uri="{FF2B5EF4-FFF2-40B4-BE49-F238E27FC236}">
                <a16:creationId xmlns:a16="http://schemas.microsoft.com/office/drawing/2014/main" id="{37B23D89-2A8B-877E-AE93-68A6E770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2" b="1634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B6DA2A-260A-4254-AA05-AE945525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JDK 21 (September 2023)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20BD2-9EE4-4855-BC02-303AA86E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1682" y="4548996"/>
            <a:ext cx="6436104" cy="534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i="1">
                <a:solidFill>
                  <a:srgbClr val="2ACB9A"/>
                </a:solidFill>
              </a:rPr>
              <a:t>Fancy using Virtual Threads? There are more than meet the eyes</a:t>
            </a:r>
          </a:p>
        </p:txBody>
      </p:sp>
    </p:spTree>
    <p:extLst>
      <p:ext uri="{BB962C8B-B14F-4D97-AF65-F5344CB8AC3E}">
        <p14:creationId xmlns:p14="http://schemas.microsoft.com/office/powerpoint/2010/main" val="567692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E516-BE8D-40EF-88B7-F00393CC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JDK 21 (September 2023)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8DA32-09D1-40CB-8B04-6F249C143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Pattern matching for </a:t>
            </a:r>
            <a:r>
              <a:rPr lang="en-US" i="1">
                <a:solidFill>
                  <a:schemeClr val="tx1"/>
                </a:solidFill>
              </a:rPr>
              <a:t>switch expression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Record deconstruction for </a:t>
            </a:r>
            <a:r>
              <a:rPr lang="en-US" i="1">
                <a:solidFill>
                  <a:schemeClr val="tx1"/>
                </a:solidFill>
              </a:rPr>
              <a:t>switch expression </a:t>
            </a:r>
            <a:r>
              <a:rPr lang="en-US">
                <a:solidFill>
                  <a:schemeClr val="tx1"/>
                </a:solidFill>
              </a:rPr>
              <a:t>and </a:t>
            </a:r>
            <a:r>
              <a:rPr lang="en-US" i="1">
                <a:solidFill>
                  <a:schemeClr val="tx1"/>
                </a:solidFill>
              </a:rPr>
              <a:t>instanceof check</a:t>
            </a:r>
          </a:p>
          <a:p>
            <a:r>
              <a:rPr lang="en-US">
                <a:solidFill>
                  <a:schemeClr val="tx1"/>
                </a:solidFill>
              </a:rPr>
              <a:t>Virtual Threads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Didn’t necessarily completely replace reactive programming paradigm;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But it promises less steeper learning curve and blocking-worry-free imperative paradigm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Most popular frameworks now support Virtual Threads.</a:t>
            </a:r>
          </a:p>
        </p:txBody>
      </p:sp>
    </p:spTree>
    <p:extLst>
      <p:ext uri="{BB962C8B-B14F-4D97-AF65-F5344CB8AC3E}">
        <p14:creationId xmlns:p14="http://schemas.microsoft.com/office/powerpoint/2010/main" val="354704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95ED1B8-E786-4A66-A15E-8041837A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82" y="1024202"/>
            <a:ext cx="7173235" cy="480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04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F317-EF84-4B76-A759-795A8AAE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Matching for Switch Expression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18F3788-8631-4ED4-954D-C66602B3B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F109238-263B-47D8-B792-78FC9291C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09" y="1732449"/>
            <a:ext cx="5647700" cy="398570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We need to reach at least %s kmh to be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able to take off this plane named %s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E054623-DA9D-48F7-AE77-51031E2CC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109" y="1732449"/>
            <a:ext cx="6002866" cy="398570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Tank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tank (%s) hurts, with the caliber of %s mm“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tank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gunCaliber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Ship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"This beauty, called %s can displace about %s tons of water"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waterDisplacement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Airplane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We need to reach at least %s kmh to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be able to take off this plane named %s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7BA7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"""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takeOffSpeed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UnsupportedOperationException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"Unexpected vehicle type: "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C8761-C023-4CE6-B965-17B7B112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/>
              <a:t>Forewords about Java 8</a:t>
            </a:r>
          </a:p>
        </p:txBody>
      </p:sp>
      <p:pic>
        <p:nvPicPr>
          <p:cNvPr id="7" name="Picture 6" descr="Analog board showing flight information">
            <a:extLst>
              <a:ext uri="{FF2B5EF4-FFF2-40B4-BE49-F238E27FC236}">
                <a16:creationId xmlns:a16="http://schemas.microsoft.com/office/drawing/2014/main" id="{91DE36A5-D32A-D3AC-A823-DC5CB8B4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74" r="14729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30D4B-DF00-4BED-AF65-35F04CE6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0"/>
            <a:ext cx="6702940" cy="45211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Released in 2014, Java 8 is still a groundbreaking, legendary release that till now, none other versions can hope to create again.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New lambda expression, paving the way for functional programming.</a:t>
            </a:r>
          </a:p>
          <a:p>
            <a:pPr lvl="1">
              <a:lnSpc>
                <a:spcPct val="90000"/>
              </a:lnSpc>
              <a:buClr>
                <a:srgbClr val="9A875E"/>
              </a:buClr>
            </a:pPr>
            <a:r>
              <a:rPr lang="en-US" dirty="0"/>
              <a:t>Still backed by functional interfaces, as Java is a </a:t>
            </a:r>
            <a:r>
              <a:rPr lang="en-US" i="1" dirty="0"/>
              <a:t>static</a:t>
            </a:r>
            <a:r>
              <a:rPr lang="en-US" dirty="0"/>
              <a:t> typing language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Modern </a:t>
            </a:r>
            <a:r>
              <a:rPr lang="en-US" sz="1800" i="1" dirty="0" err="1"/>
              <a:t>java.time</a:t>
            </a:r>
            <a:r>
              <a:rPr lang="en-US" sz="1800" i="1" dirty="0"/>
              <a:t> </a:t>
            </a:r>
            <a:r>
              <a:rPr lang="en-US" sz="1800" dirty="0"/>
              <a:t>API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Java Stream API – write less, express more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Optional, Java’s attempt at null-safety</a:t>
            </a:r>
          </a:p>
          <a:p>
            <a:pPr>
              <a:lnSpc>
                <a:spcPct val="90000"/>
              </a:lnSpc>
              <a:buClr>
                <a:srgbClr val="9A875E"/>
              </a:buClr>
            </a:pPr>
            <a:r>
              <a:rPr lang="en-US" sz="1800" dirty="0"/>
              <a:t>And so many more…</a:t>
            </a:r>
          </a:p>
          <a:p>
            <a:pPr lvl="1">
              <a:lnSpc>
                <a:spcPct val="90000"/>
              </a:lnSpc>
              <a:buClr>
                <a:srgbClr val="9A875E"/>
              </a:buClr>
            </a:pPr>
            <a:r>
              <a:rPr lang="en-US" dirty="0"/>
              <a:t>Read here: </a:t>
            </a:r>
            <a:r>
              <a:rPr lang="en-US" dirty="0">
                <a:hlinkClick r:id="rId4"/>
              </a:rPr>
              <a:t>https://vulinhjava.io.vn/blog/java-road-to-21#a-tribute-to-the-legendary-jdk-8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0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93D9-2ADE-4ED7-B011-65B3F37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Record Deconstruction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9A0BAB-078C-4225-B286-0D29D5DD941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904067" y="2459504"/>
            <a:ext cx="4857420" cy="193899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double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calculatePerimeter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switch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PI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-&gt;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8C41811-7656-4CEB-9EDF-EFF2181DC31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90676" y="1580050"/>
            <a:ext cx="5197257" cy="470898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private static double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D8F7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PI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Heron's formula for calculating the area of a triangle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instanceof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*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*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halfPerimeter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// A method must return or throw something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IllegalArgumentException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"Unknown shape: 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4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F0E860-3413-420E-B326-5A427E13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The Shift Towards Data-Oriented Programming in Java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9A5AD-C940-478E-92D7-355BD7728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rgbClr val="03D4EF"/>
                </a:solidFill>
              </a:rPr>
              <a:t>Data is the heart of all systems. Your code can compile, but nothing will work without the data it needs to process.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43FEACEC-37DC-9D46-99B9-541647B0F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72" r="48031" b="-1"/>
          <a:stretch>
            <a:fillRect/>
          </a:stretch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8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6DD72-26C4-4EB7-AE89-0C3E88F1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Shift Towards Data-Oriented Programming in Java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Picture 6" descr="101010 data lines to infinity">
            <a:extLst>
              <a:ext uri="{FF2B5EF4-FFF2-40B4-BE49-F238E27FC236}">
                <a16:creationId xmlns:a16="http://schemas.microsoft.com/office/drawing/2014/main" id="{642ABCD6-57D1-0B3E-1F16-47139E35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56" r="22852" b="-1"/>
          <a:stretch>
            <a:fillRect/>
          </a:stretch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1A7951-2596-42C8-A08C-EFC9FC681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rgbClr val="6EFFD5"/>
              </a:buClr>
            </a:pPr>
            <a:r>
              <a:rPr lang="en-US"/>
              <a:t>Java is evolving to be more focused on data, rather than just behavior.</a:t>
            </a:r>
          </a:p>
          <a:p>
            <a:pPr lvl="1">
              <a:buClr>
                <a:srgbClr val="6EFFD5"/>
              </a:buClr>
            </a:pPr>
            <a:r>
              <a:rPr lang="en-US"/>
              <a:t>This paradigm emphasizes simple, transparent data structures over complex, stateful objects.</a:t>
            </a:r>
          </a:p>
          <a:p>
            <a:pPr lvl="1">
              <a:buClr>
                <a:srgbClr val="6EFFD5"/>
              </a:buClr>
            </a:pPr>
            <a:r>
              <a:rPr lang="en-US"/>
              <a:t>The goal is to reduce boilerplate and create more readable, predictable code.</a:t>
            </a:r>
          </a:p>
          <a:p>
            <a:pPr lvl="1">
              <a:buClr>
                <a:srgbClr val="6EFFD5"/>
              </a:buClr>
            </a:pPr>
            <a:r>
              <a:rPr lang="en-US"/>
              <a:t>The focus is on "what the data is" rather than "what the object can do".</a:t>
            </a:r>
          </a:p>
        </p:txBody>
      </p:sp>
    </p:spTree>
    <p:extLst>
      <p:ext uri="{BB962C8B-B14F-4D97-AF65-F5344CB8AC3E}">
        <p14:creationId xmlns:p14="http://schemas.microsoft.com/office/powerpoint/2010/main" val="1582758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0DF-861E-4188-A614-DE634390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Shift Towards Data-Oriented Programming in Java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5B0341A0-0FAF-959C-3D53-C22F7635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83" r="9020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48353-C731-43AC-9140-D6F3ECB8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0"/>
            <a:ext cx="6537840" cy="4660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Modern language features directly support this data-oriented approach.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Records: A concise syntax for creating immutable data carrier classes, automatically providing a constructor, getters, </a:t>
            </a:r>
            <a:r>
              <a:rPr lang="en-US" sz="1600" i="1" dirty="0"/>
              <a:t>equals()</a:t>
            </a:r>
            <a:r>
              <a:rPr lang="en-US" sz="1600" dirty="0"/>
              <a:t>, </a:t>
            </a:r>
            <a:r>
              <a:rPr lang="en-US" sz="1600" i="1" dirty="0" err="1"/>
              <a:t>hashCode</a:t>
            </a:r>
            <a:r>
              <a:rPr lang="en-US" sz="1600" i="1" dirty="0"/>
              <a:t>()</a:t>
            </a:r>
            <a:r>
              <a:rPr lang="en-US" sz="1600" dirty="0"/>
              <a:t>, and </a:t>
            </a:r>
            <a:r>
              <a:rPr lang="en-US" sz="1600" i="1" dirty="0" err="1"/>
              <a:t>toString</a:t>
            </a:r>
            <a:r>
              <a:rPr lang="en-US" sz="1600" i="1" dirty="0"/>
              <a:t>()</a:t>
            </a:r>
            <a:r>
              <a:rPr lang="en-US" sz="1600" dirty="0"/>
              <a:t>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Pattern Matching for </a:t>
            </a:r>
            <a:r>
              <a:rPr lang="en-US" sz="1600" i="1" dirty="0" err="1"/>
              <a:t>instanceof</a:t>
            </a:r>
            <a:r>
              <a:rPr lang="en-US" sz="1600" dirty="0"/>
              <a:t>: Simplifies type checking and casting by combining the check and variable assignment into a single, cleaner expression.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Pattern Matching for switch: Allows switch statements to work on types, not just primitive values or </a:t>
            </a:r>
            <a:r>
              <a:rPr lang="en-US" sz="1600" dirty="0" err="1"/>
              <a:t>enums</a:t>
            </a:r>
            <a:r>
              <a:rPr lang="en-US" sz="1600" dirty="0"/>
              <a:t>, enabling more expressive and type-safe conditional logic.</a:t>
            </a:r>
          </a:p>
          <a:p>
            <a:pPr lvl="1">
              <a:lnSpc>
                <a:spcPct val="90000"/>
              </a:lnSpc>
              <a:buClr>
                <a:srgbClr val="4CE8FD"/>
              </a:buClr>
            </a:pPr>
            <a:r>
              <a:rPr lang="en-US" sz="1600" dirty="0"/>
              <a:t>Sealed Classes: Explicitly declare which classes can extend a parent class or interface, providing a powerful way to work with a known hierarchy of types in conjunction with pattern matching.</a:t>
            </a:r>
          </a:p>
          <a:p>
            <a:pPr>
              <a:lnSpc>
                <a:spcPct val="90000"/>
              </a:lnSpc>
              <a:buClr>
                <a:srgbClr val="4CE8FD"/>
              </a:buClr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8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5489F-878E-4F89-B1BB-91CA6FE3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D96E2-7B73-48E7-B6EE-827388A5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i="1">
                <a:solidFill>
                  <a:srgbClr val="B8A37C"/>
                </a:solidFill>
              </a:rPr>
              <a:t>New shiny things get confused and refused to elaborate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C14AA1FA-DEFE-339A-9C61-659F2AFB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633" b="-1"/>
          <a:stretch>
            <a:fillRect/>
          </a:stretch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1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FD43-3BC2-43F2-B930-8705271B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30BCD-317F-4040-8989-C7C8E3B8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Now go forth and migrate your projects to Java 17+ responsibly!</a:t>
            </a:r>
          </a:p>
        </p:txBody>
      </p:sp>
    </p:spTree>
    <p:extLst>
      <p:ext uri="{BB962C8B-B14F-4D97-AF65-F5344CB8AC3E}">
        <p14:creationId xmlns:p14="http://schemas.microsoft.com/office/powerpoint/2010/main" val="20474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C86C-7837-404E-943F-0EF460E7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Underrated Optional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B7EF995-5D67-41D7-A733-41B8E231BD6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202363" y="3099862"/>
            <a:ext cx="5682966" cy="132343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.ofNullable(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ifPresent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 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attribute.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"ecuGeneration"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A2AE0D6-5491-4098-A78E-A81364FF2EA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60338" y="2361199"/>
            <a:ext cx="5935662" cy="280076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"ecuGeneration"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lifeCycleChange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getVehicleInfo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en-US" sz="1600">
              <a:ln>
                <a:noFill/>
              </a:ln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getEcuGeneration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6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1BB3D-049E-468F-B528-6714DC3A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of a Legend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53E86-938F-465B-810B-433712553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049" y="1576833"/>
            <a:ext cx="6695254" cy="5142483"/>
          </a:xfrm>
        </p:spPr>
        <p:txBody>
          <a:bodyPr>
            <a:normAutofit fontScale="92500"/>
          </a:bodyPr>
          <a:lstStyle/>
          <a:p>
            <a:r>
              <a:rPr lang="en-US" dirty="0"/>
              <a:t>Spring Boot 2.7.x is the final version to support JDK 8</a:t>
            </a:r>
          </a:p>
          <a:p>
            <a:pPr lvl="1"/>
            <a:r>
              <a:rPr lang="en-US" dirty="0"/>
              <a:t>No more CVE fixing and patching, new Spring Boot project will start from Spring Boot 3;</a:t>
            </a:r>
          </a:p>
          <a:p>
            <a:pPr lvl="2"/>
            <a:r>
              <a:rPr lang="en-US" strike="sngStrike" dirty="0"/>
              <a:t>Unless you pay Spring Boot team money to extend the support</a:t>
            </a:r>
          </a:p>
          <a:p>
            <a:pPr lvl="1"/>
            <a:r>
              <a:rPr lang="en-US" dirty="0"/>
              <a:t>And migration projects are well under way from SB2 to SB3.</a:t>
            </a:r>
          </a:p>
          <a:p>
            <a:pPr lvl="1"/>
            <a:r>
              <a:rPr lang="en-US" i="1" strike="sngStrike" dirty="0"/>
              <a:t>Project that requires JDK below 17 may be considered a red flag.</a:t>
            </a:r>
          </a:p>
          <a:p>
            <a:r>
              <a:rPr lang="en-US" dirty="0"/>
              <a:t>Spring Boot 3 mandates JDK 17 as the minimum baseline</a:t>
            </a:r>
          </a:p>
          <a:p>
            <a:r>
              <a:rPr lang="en-US" dirty="0"/>
              <a:t>There is no simple "backporting" of a new Spring Boot application to an old JDK. </a:t>
            </a:r>
          </a:p>
          <a:p>
            <a:r>
              <a:rPr lang="en-US" dirty="0"/>
              <a:t>Therefore, you may as well make use of JDK 17+’s new features to make your life less tedious. </a:t>
            </a:r>
          </a:p>
          <a:p>
            <a:r>
              <a:rPr lang="en-US" dirty="0"/>
              <a:t>Some projects started using JDK 21’s Virtual Threads so it is good to know about new features in JDK 21.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3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A921D-99E7-499F-8179-8684638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33" y="524933"/>
            <a:ext cx="5808133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468AE3-413E-4E08-906A-5D901C6D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9 (September 2017)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9CD98-D61A-48AF-9A5E-09E6C5C5A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The underrated underdog that was nevertheless revolutionary</a:t>
            </a:r>
          </a:p>
        </p:txBody>
      </p:sp>
    </p:spTree>
    <p:extLst>
      <p:ext uri="{BB962C8B-B14F-4D97-AF65-F5344CB8AC3E}">
        <p14:creationId xmlns:p14="http://schemas.microsoft.com/office/powerpoint/2010/main" val="284857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848957-0CBD-4E4C-AC92-9469A5EF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JDK 9 (September 2017)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87973A6-D714-5FC2-F4DA-5467129BB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788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504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AC807-EDCD-4F83-B7DE-6C6C6A3B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JDK 10 (March 2018)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7D1F5-9B89-4D30-BFAF-16189B81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The advent of automatic data type inference </a:t>
            </a:r>
          </a:p>
        </p:txBody>
      </p:sp>
    </p:spTree>
    <p:extLst>
      <p:ext uri="{BB962C8B-B14F-4D97-AF65-F5344CB8AC3E}">
        <p14:creationId xmlns:p14="http://schemas.microsoft.com/office/powerpoint/2010/main" val="2482400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397</TotalTime>
  <Words>2564</Words>
  <Application>Microsoft Office PowerPoint</Application>
  <PresentationFormat>Widescreen</PresentationFormat>
  <Paragraphs>149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Calisto MT</vt:lpstr>
      <vt:lpstr>Consolas</vt:lpstr>
      <vt:lpstr>Wingdings 2</vt:lpstr>
      <vt:lpstr>Slate</vt:lpstr>
      <vt:lpstr>From Java 8 to Java 21</vt:lpstr>
      <vt:lpstr>Forewords about Java 8</vt:lpstr>
      <vt:lpstr>Forewords about Java 8</vt:lpstr>
      <vt:lpstr>Example of Underrated Optional</vt:lpstr>
      <vt:lpstr>The End of a Legend</vt:lpstr>
      <vt:lpstr>PowerPoint Presentation</vt:lpstr>
      <vt:lpstr>JDK 9 (September 2017)</vt:lpstr>
      <vt:lpstr>JDK 9 (September 2017)</vt:lpstr>
      <vt:lpstr>JDK 10 (March 2018)</vt:lpstr>
      <vt:lpstr>JDK 10 (March 2018)</vt:lpstr>
      <vt:lpstr>var keyword</vt:lpstr>
      <vt:lpstr>PowerPoint Presentation</vt:lpstr>
      <vt:lpstr>JDK 14 (March 2020)</vt:lpstr>
      <vt:lpstr>JDK 14 (March 2020)</vt:lpstr>
      <vt:lpstr>Enhanced switch expression</vt:lpstr>
      <vt:lpstr>JDK 15 (September 2020)</vt:lpstr>
      <vt:lpstr>JDK 15 (September 2020)</vt:lpstr>
      <vt:lpstr>Text Block</vt:lpstr>
      <vt:lpstr>Text Block</vt:lpstr>
      <vt:lpstr>JDK 16 (March 2021)</vt:lpstr>
      <vt:lpstr>JDK 16 (March 2021)</vt:lpstr>
      <vt:lpstr>Pattern Matching for instanceof</vt:lpstr>
      <vt:lpstr>Java Records</vt:lpstr>
      <vt:lpstr>Java Records</vt:lpstr>
      <vt:lpstr>Java Records</vt:lpstr>
      <vt:lpstr>JDK 21 (September 2023)</vt:lpstr>
      <vt:lpstr>JDK 21 (September 2023)</vt:lpstr>
      <vt:lpstr>PowerPoint Presentation</vt:lpstr>
      <vt:lpstr>Pattern Matching for Switch Expression</vt:lpstr>
      <vt:lpstr>Record Deconstruction</vt:lpstr>
      <vt:lpstr>The Shift Towards Data-Oriented Programming in Java</vt:lpstr>
      <vt:lpstr>The Shift Towards Data-Oriented Programming in Java</vt:lpstr>
      <vt:lpstr>The Shift Towards Data-Oriented Programming in Java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Java 8 to Java 21</dc:title>
  <dc:creator>Vu Linh Nguyen</dc:creator>
  <cp:lastModifiedBy>Linh Nguyen Vu</cp:lastModifiedBy>
  <cp:revision>49</cp:revision>
  <dcterms:created xsi:type="dcterms:W3CDTF">2025-08-09T09:45:10Z</dcterms:created>
  <dcterms:modified xsi:type="dcterms:W3CDTF">2025-08-11T09:42:10Z</dcterms:modified>
</cp:coreProperties>
</file>